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1"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5" autoAdjust="0"/>
    <p:restoredTop sz="88556" autoAdjust="0"/>
  </p:normalViewPr>
  <p:slideViewPr>
    <p:cSldViewPr snapToGrid="0">
      <p:cViewPr>
        <p:scale>
          <a:sx n="89" d="100"/>
          <a:sy n="89" d="100"/>
        </p:scale>
        <p:origin x="-1314" y="-48"/>
      </p:cViewPr>
      <p:guideLst>
        <p:guide orient="horz" pos="2160"/>
        <p:guide pos="2880"/>
      </p:guideLst>
    </p:cSldViewPr>
  </p:slideViewPr>
  <p:notesTextViewPr>
    <p:cViewPr>
      <p:scale>
        <a:sx n="1" d="1"/>
        <a:sy n="1" d="1"/>
      </p:scale>
      <p:origin x="0" y="0"/>
    </p:cViewPr>
  </p:notesTextViewPr>
  <p:notesViewPr>
    <p:cSldViewPr snapToGrid="0">
      <p:cViewPr varScale="1">
        <p:scale>
          <a:sx n="97" d="100"/>
          <a:sy n="97" d="100"/>
        </p:scale>
        <p:origin x="181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6BC4D301-1EA7-4C86-B0F3-751315CB5E79}" type="datetimeFigureOut">
              <a:rPr lang="ar-SA" smtClean="0"/>
              <a:t>07/08/1436</a:t>
            </a:fld>
            <a:endParaRPr lang="ar-S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53579C48-162C-47C7-9687-2839989AFBEE}" type="slidenum">
              <a:rPr lang="ar-SA" smtClean="0"/>
              <a:t>‹#›</a:t>
            </a:fld>
            <a:endParaRPr lang="ar-SA"/>
          </a:p>
        </p:txBody>
      </p:sp>
    </p:spTree>
    <p:extLst>
      <p:ext uri="{BB962C8B-B14F-4D97-AF65-F5344CB8AC3E}">
        <p14:creationId xmlns:p14="http://schemas.microsoft.com/office/powerpoint/2010/main" val="37705314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1pPr>
    <a:lvl2pPr marL="4572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2pPr>
    <a:lvl3pPr marL="9144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3pPr>
    <a:lvl4pPr marL="13716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4pPr>
    <a:lvl5pPr marL="18288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latin typeface="Traditional Arabic" panose="02020603050405020304" pitchFamily="18" charset="-78"/>
                <a:cs typeface="Traditional Arabic" panose="02020603050405020304" pitchFamily="18" charset="-78"/>
              </a:rPr>
              <a:t>يمكن تعريف الدعوة في المجال الإنساني بطرق مختلفة، اعتماداً على المسألة التي يتم معالجتها، ووفقا للولايات التنظيمية والقدرات والمصالح. ومع ذلك، لدى كافة جهود الدعوة في المجال الإنساني نفس الهدف الشامل: إحداث تغيير في وضع ما بمساعدة أو نيابة عن الآخرين. </a:t>
            </a:r>
          </a:p>
          <a:p>
            <a:r>
              <a:rPr lang="ar-SA" dirty="0" smtClean="0">
                <a:latin typeface="Traditional Arabic" panose="02020603050405020304" pitchFamily="18" charset="-78"/>
                <a:cs typeface="Traditional Arabic" panose="02020603050405020304" pitchFamily="18" charset="-78"/>
              </a:rPr>
              <a:t>يقوم معظم العاملين في المجال الإنساني بالدعوة كجزء من عملهم اليومي. وفي أبسط صورها، قد تكون الدعوة نقاش مباشر مع مستفيد أو مقدم خدمة لضمان توفير المعونة الغذائية في مخيم محدد. في البيئات الأكثر تعقيداً قد تكون مسؤولية مشتركة بين الجهات الإنسانية التي تعمل معاً في الدعوة من خلال عملية شاملة لإشراك القادة السياسيين، وبناء الشراكات، وحشد جماعات المجتمع المحلي، وبناء القدرات و/أو العلاقات مع وسائل الإعلام. (المبادئ التوجيهية لمكتب تنسيق الشؤون الإنسانية بشأن الدعوة، 2010 )</a:t>
            </a:r>
          </a:p>
          <a:p>
            <a:endParaRPr lang="ar-SA" dirty="0" smtClean="0">
              <a:latin typeface="Traditional Arabic" panose="02020603050405020304" pitchFamily="18" charset="-78"/>
              <a:cs typeface="Traditional Arabic" panose="02020603050405020304" pitchFamily="18" charset="-78"/>
            </a:endParaRPr>
          </a:p>
          <a:p>
            <a:endParaRPr lang="ar-SA" dirty="0">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2</a:t>
            </a:fld>
            <a:endParaRPr lang="ar-SA"/>
          </a:p>
        </p:txBody>
      </p:sp>
    </p:spTree>
    <p:extLst>
      <p:ext uri="{BB962C8B-B14F-4D97-AF65-F5344CB8AC3E}">
        <p14:creationId xmlns:p14="http://schemas.microsoft.com/office/powerpoint/2010/main" val="42822888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تعمل الدعوة على مستويين: </a:t>
            </a:r>
          </a:p>
          <a:p>
            <a:pPr marL="171450" indent="-171450">
              <a:buFont typeface="Arial" panose="020B0604020202020204" pitchFamily="34" charset="0"/>
              <a:buChar char="•"/>
            </a:pPr>
            <a:r>
              <a:rPr lang="ar-SA" dirty="0" smtClean="0"/>
              <a:t>مع أصحاب الحقوق لمساعدتهم على المطالبة بحقوقهم بالطرق المشروعة وتعمل في نفس الوقت على حماية حقوق الآخرين. </a:t>
            </a:r>
          </a:p>
          <a:p>
            <a:pPr marL="171450" indent="-171450">
              <a:buFont typeface="Arial" panose="020B0604020202020204" pitchFamily="34" charset="0"/>
              <a:buChar char="•"/>
            </a:pPr>
            <a:r>
              <a:rPr lang="ar-SA" dirty="0" smtClean="0"/>
              <a:t>مع القائمين على أداء الواجبات أو الجهات المسؤولة  (الدولة، أو غير الدولة) لاحترام، وحماية والوفاء بحقوق الناس، والخضوع للمساءلة والاستجابة للناس في هذا الصدد. </a:t>
            </a:r>
          </a:p>
          <a:p>
            <a:r>
              <a:rPr lang="ar-SA" dirty="0" smtClean="0"/>
              <a:t>غالباً ما توصف الدعوة في المجال الإنساني بأنها 'التحدث بصوت عالي'، وقد تستخدم عددا من الرسائل المختلفة وتعتمد على مجموعة من الأساليب لتحقيق أهدافاً وغايات محددة. ربما يشارك العاملون في المجال الإنساني في أشكال مرئية للدعوة مثل إصدار التصريحات العامة (التصريحات الرسمية للأمم المتحدة/المنظمات غير الحكومية، مقالات الرأي، والمقابلات، والتقارير المنشورة، إلخ)، أو ربما يشاركون بطريقة بعيدة عن الأَضواء، وبأشكال غير علنية للدعوة. </a:t>
            </a:r>
          </a:p>
          <a:p>
            <a:r>
              <a:rPr lang="ar-SA" dirty="0" smtClean="0"/>
              <a:t>وبغية تحقيق أقصى قدر من التأثير، ينبغي استخدام مزيجاً من الدعوة العلنية والخاصة. </a:t>
            </a:r>
          </a:p>
          <a:p>
            <a:r>
              <a:rPr lang="ar-SA" dirty="0" smtClean="0"/>
              <a:t>الرسم البياني هو نسخة معدلة من أنشطة الدعوة القائمة على الحقوق لمنظمة اليونيسيف ( (</a:t>
            </a:r>
            <a:r>
              <a:rPr lang="en-GB" dirty="0" smtClean="0"/>
              <a:t>UNICEF Advocacy Toolkit</a:t>
            </a:r>
            <a:r>
              <a:rPr lang="ar-AE" dirty="0" smtClean="0"/>
              <a:t>)</a:t>
            </a:r>
            <a:endParaRPr lang="en-GB" dirty="0" smtClean="0"/>
          </a:p>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t>3</a:t>
            </a:fld>
            <a:endParaRPr lang="ar-SA"/>
          </a:p>
        </p:txBody>
      </p:sp>
    </p:spTree>
    <p:extLst>
      <p:ext uri="{BB962C8B-B14F-4D97-AF65-F5344CB8AC3E}">
        <p14:creationId xmlns:p14="http://schemas.microsoft.com/office/powerpoint/2010/main" val="3903912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يعمل الممارسون الميدانيون في سياقات معقدة ويواجهون تحديات دائمة في تحقيق توازن بين التزامهم بتقديم المساعدة الإنسانية وبين مسؤوليتهم في حماية حقوق الأشخاص الذين يسعون لمساعدتهم. </a:t>
            </a:r>
          </a:p>
          <a:p>
            <a:r>
              <a:rPr lang="ar-SA" dirty="0" smtClean="0"/>
              <a:t>يمكن استخدام اسفير في الدعوة بحيث يتم احترام حقوق السكان المتضررين، من حيث الحماية والمساعدة. سنعمل أولاً على دراسة حالة تركز على كيفية استخدام اسفير في مناصرة قضايا الحماية. ثم نناقش كيف يمكن استخدام اسفير أيضا في دعم الدعوة من حيث الجودة والمساءلة الخاصة بالمساعدة.</a:t>
            </a:r>
          </a:p>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t>4</a:t>
            </a:fld>
            <a:endParaRPr lang="ar-SA"/>
          </a:p>
        </p:txBody>
      </p:sp>
    </p:spTree>
    <p:extLst>
      <p:ext uri="{BB962C8B-B14F-4D97-AF65-F5344CB8AC3E}">
        <p14:creationId xmlns:p14="http://schemas.microsoft.com/office/powerpoint/2010/main" val="17455035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تحول مبادئ الحماية الأربع في دليل اسفير العديد من المبادئ القانونية والحقوق الواردة في الميثاق الإنساني إلى تدابير عملية. </a:t>
            </a:r>
          </a:p>
          <a:p>
            <a:r>
              <a:rPr lang="ar-SA" dirty="0" smtClean="0"/>
              <a:t>الفصول الفنية هي عبارة عن الحقوق، الذي تشكل الميثاق الإنساني، وتم تحويلها إلى المعايير الدنيا للتنفيذ الفني. </a:t>
            </a:r>
          </a:p>
          <a:p>
            <a:r>
              <a:rPr lang="ar-SA" dirty="0" smtClean="0"/>
              <a:t>تستند جميع أجزاء دليل اسفير على نهج قائم على حقوق الإنسان ويمكن استخدامها لأغراض الدعوة. كما يحظى الدليل أيضاً بقبول واسع النطاق لدى قطاع الشؤون الإنسانية بأسره. وقد أصبح إحدى مجموعات معايير الاستجابة الإنسانية الأكثر انتشارا والمعترف بها دوليا، ويمكن استخدامها لدعم رسائل الدعوة. ومن المهم أن نتذكر أنه يمكن أيضاً استخدام اسفير كأداة قوية للدعوة نظراً لأنه لا ينتمي إلى أي منظمة. </a:t>
            </a:r>
          </a:p>
          <a:p>
            <a:r>
              <a:rPr lang="ar-SA" dirty="0" smtClean="0"/>
              <a:t>أطلب من المشاركين إلقاء نظرة على النصوص الأساسية التي يمكن أن تدعم النهج القائم على حقوق الإنسان في مجال الدعوة في الملحق رقم 1، ص 356 من الدليل " الوثائق الرئيسية التي يسترشد بها في الميثاق الإنساني"'. </a:t>
            </a:r>
          </a:p>
          <a:p>
            <a:r>
              <a:rPr lang="ar-SA" dirty="0" smtClean="0"/>
              <a:t>لمزيد من المعلومات حول اسفير والنهج القائم على حقوق الإنسان، رجاء مراجعة الجزء رقم أ9 بعنوان "اسفير والميثاق الإنساني".</a:t>
            </a:r>
          </a:p>
        </p:txBody>
      </p:sp>
      <p:sp>
        <p:nvSpPr>
          <p:cNvPr id="4" name="Slide Number Placeholder 3"/>
          <p:cNvSpPr>
            <a:spLocks noGrp="1"/>
          </p:cNvSpPr>
          <p:nvPr>
            <p:ph type="sldNum" sz="quarter" idx="10"/>
          </p:nvPr>
        </p:nvSpPr>
        <p:spPr/>
        <p:txBody>
          <a:bodyPr/>
          <a:lstStyle/>
          <a:p>
            <a:fld id="{53579C48-162C-47C7-9687-2839989AFBEE}" type="slidenum">
              <a:rPr lang="ar-SA" smtClean="0"/>
              <a:t>5</a:t>
            </a:fld>
            <a:endParaRPr lang="ar-SA"/>
          </a:p>
        </p:txBody>
      </p:sp>
    </p:spTree>
    <p:extLst>
      <p:ext uri="{BB962C8B-B14F-4D97-AF65-F5344CB8AC3E}">
        <p14:creationId xmlns:p14="http://schemas.microsoft.com/office/powerpoint/2010/main" val="11626960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اختر (أو أطلب من أحد المشاركين) أن يقترح وسيلة حيوية لتقسيم المشاركين إلى 4 فرق. </a:t>
            </a:r>
          </a:p>
          <a:p>
            <a:r>
              <a:rPr lang="ar-SA" dirty="0" smtClean="0"/>
              <a:t> </a:t>
            </a:r>
          </a:p>
          <a:p>
            <a:r>
              <a:rPr lang="ar-SA" dirty="0" smtClean="0"/>
              <a:t>الجزء 1: انتقل من جدول إلى آخر لضمان أن يتم فهم التدريب جيدا، وتأكد من أن المشاركين يستخدمون الدليل.</a:t>
            </a:r>
          </a:p>
        </p:txBody>
      </p:sp>
      <p:sp>
        <p:nvSpPr>
          <p:cNvPr id="4" name="Slide Number Placeholder 3"/>
          <p:cNvSpPr>
            <a:spLocks noGrp="1"/>
          </p:cNvSpPr>
          <p:nvPr>
            <p:ph type="sldNum" sz="quarter" idx="10"/>
          </p:nvPr>
        </p:nvSpPr>
        <p:spPr/>
        <p:txBody>
          <a:bodyPr/>
          <a:lstStyle/>
          <a:p>
            <a:fld id="{53579C48-162C-47C7-9687-2839989AFBEE}" type="slidenum">
              <a:rPr lang="ar-SA" smtClean="0"/>
              <a:t>6</a:t>
            </a:fld>
            <a:endParaRPr lang="ar-SA"/>
          </a:p>
        </p:txBody>
      </p:sp>
    </p:spTree>
    <p:extLst>
      <p:ext uri="{BB962C8B-B14F-4D97-AF65-F5344CB8AC3E}">
        <p14:creationId xmlns:p14="http://schemas.microsoft.com/office/powerpoint/2010/main" val="36963265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pic>
        <p:nvPicPr>
          <p:cNvPr id="3" name="Picture 2"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sp>
        <p:nvSpPr>
          <p:cNvPr id="8"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smtClean="0"/>
              <a:t>Click to edit Master title style</a:t>
            </a:r>
            <a:endParaRPr lang="fr-CH" dirty="0"/>
          </a:p>
        </p:txBody>
      </p:sp>
      <p:sp>
        <p:nvSpPr>
          <p:cNvPr id="9" name="Subtitle 2"/>
          <p:cNvSpPr>
            <a:spLocks noGrp="1"/>
          </p:cNvSpPr>
          <p:nvPr>
            <p:ph type="subTitle" idx="1"/>
          </p:nvPr>
        </p:nvSpPr>
        <p:spPr>
          <a:xfrm>
            <a:off x="1381489" y="4052664"/>
            <a:ext cx="6400800" cy="1752600"/>
          </a:xfrm>
        </p:spPr>
        <p:txBody>
          <a:bodyPr>
            <a:normAutofit/>
          </a:bodyPr>
          <a:lstStyle>
            <a:lvl1pPr marL="0" indent="0" algn="ctr" rtl="1">
              <a:buNone/>
              <a:defRPr sz="4800" b="1" i="1">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H"/>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7782" y="266329"/>
            <a:ext cx="3028215" cy="1754168"/>
          </a:xfrm>
          <a:prstGeom prst="rect">
            <a:avLst/>
          </a:prstGeom>
        </p:spPr>
      </p:pic>
    </p:spTree>
    <p:extLst>
      <p:ext uri="{BB962C8B-B14F-4D97-AF65-F5344CB8AC3E}">
        <p14:creationId xmlns:p14="http://schemas.microsoft.com/office/powerpoint/2010/main" val="3440963926"/>
      </p:ext>
    </p:extLst>
  </p:cSld>
  <p:clrMapOvr>
    <a:masterClrMapping/>
  </p:clrMapOvr>
  <p:extLst mod="1">
    <p:ext uri="{DCECCB84-F9BA-43D5-87BE-67443E8EF086}">
      <p15:sldGuideLst xmlns:p15="http://schemas.microsoft.com/office/powerpoint/2012/main" xmlns="">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Footer only">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«ب» 6- اسفير والدعوة مجموعة اسفير التدريبية 2015</a:t>
            </a:r>
            <a:endParaRPr lang="fr-CH"/>
          </a:p>
        </p:txBody>
      </p:sp>
    </p:spTree>
    <p:extLst>
      <p:ext uri="{BB962C8B-B14F-4D97-AF65-F5344CB8AC3E}">
        <p14:creationId xmlns:p14="http://schemas.microsoft.com/office/powerpoint/2010/main" val="2850212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ubtitle slide">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4355977" y="6329599"/>
            <a:ext cx="4330824"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«ب» 6- اسفير والدعوة مجموعة اسفير التدريبية 2015</a:t>
            </a:r>
            <a:endParaRPr lang="fr-CH"/>
          </a:p>
        </p:txBody>
      </p:sp>
      <p:sp>
        <p:nvSpPr>
          <p:cNvPr id="4"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smtClean="0"/>
              <a:t>Click to edit Master title style</a:t>
            </a:r>
            <a:endParaRPr lang="fr-CH" dirty="0"/>
          </a:p>
        </p:txBody>
      </p:sp>
    </p:spTree>
    <p:extLst>
      <p:ext uri="{BB962C8B-B14F-4D97-AF65-F5344CB8AC3E}">
        <p14:creationId xmlns:p14="http://schemas.microsoft.com/office/powerpoint/2010/main" val="713261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1_Body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«ب» 6- اسفير والدعوة مجموعة اسفير التدريبية 2015</a:t>
            </a:r>
            <a:endParaRPr lang="fr-CH"/>
          </a:p>
        </p:txBody>
      </p:sp>
      <p:pic>
        <p:nvPicPr>
          <p:cNvPr id="9" name="Picture 8" descr="megaphon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0" y="70511"/>
            <a:ext cx="1025770" cy="892800"/>
          </a:xfrm>
          <a:prstGeom prst="rect">
            <a:avLst/>
          </a:prstGeom>
        </p:spPr>
      </p:pic>
    </p:spTree>
    <p:extLst>
      <p:ext uri="{BB962C8B-B14F-4D97-AF65-F5344CB8AC3E}">
        <p14:creationId xmlns:p14="http://schemas.microsoft.com/office/powerpoint/2010/main" val="400235601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Exercise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accent1"/>
                </a:solidFill>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«ب» 6- اسفير والدعوة مجموعة اسفير التدريبية 2015</a:t>
            </a:r>
            <a:endParaRPr lang="fr-CH"/>
          </a:p>
        </p:txBody>
      </p:sp>
      <p:pic>
        <p:nvPicPr>
          <p:cNvPr id="9" name="Picture 8" descr="meeting shutterstock_230281012.jpg"/>
          <p:cNvPicPr>
            <a:picLocks noChangeAspect="1"/>
          </p:cNvPicPr>
          <p:nvPr userDrawn="1"/>
        </p:nvPicPr>
        <p:blipFill>
          <a:blip r:embed="rId3" cstate="print">
            <a:alphaModFix amt="73000"/>
            <a:extLst>
              <a:ext uri="{28A0092B-C50C-407E-A947-70E740481C1C}">
                <a14:useLocalDpi xmlns:a14="http://schemas.microsoft.com/office/drawing/2010/main" val="0"/>
              </a:ext>
            </a:extLst>
          </a:blip>
          <a:stretch>
            <a:fillRect/>
          </a:stretch>
        </p:blipFill>
        <p:spPr>
          <a:xfrm>
            <a:off x="35496" y="3251628"/>
            <a:ext cx="3644656" cy="2882923"/>
          </a:xfrm>
          <a:prstGeom prst="rect">
            <a:avLst/>
          </a:prstGeom>
        </p:spPr>
      </p:pic>
      <p:cxnSp>
        <p:nvCxnSpPr>
          <p:cNvPr id="10" name="Straight Connector 9"/>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937235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xercise Layout no graphic">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accent1"/>
                </a:solidFill>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«ب» 6- اسفير والدعوة مجموعة اسفير التدريبية 2015</a:t>
            </a:r>
            <a:endParaRPr lang="fr-CH"/>
          </a:p>
        </p:txBody>
      </p:sp>
      <p:cxnSp>
        <p:nvCxnSpPr>
          <p:cNvPr id="10" name="Straight Connector 9"/>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431196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noProof="0" smtClean="0"/>
              <a:t>Click to edit Master title style</a:t>
            </a:r>
            <a:endParaRPr lang="ar-SA" noProof="0"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endParaRPr lang="ar-S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pPr defTabSz="457200"/>
            <a:r>
              <a:rPr lang="ar-SA" smtClean="0"/>
              <a:t>الجزء «ب» 6- اسفير والدعوة مجموعة اسفير التدريبية 2015</a:t>
            </a:r>
            <a:endParaRPr lang="en-GB" smtClean="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fld id="{3EBADB50-E105-4882-AFA7-902A74D85694}" type="slidenum">
              <a:rPr lang="ar-SA" smtClean="0"/>
              <a:pPr/>
              <a:t>‹#›</a:t>
            </a:fld>
            <a:endParaRPr lang="ar-SA" dirty="0"/>
          </a:p>
        </p:txBody>
      </p:sp>
    </p:spTree>
    <p:extLst>
      <p:ext uri="{BB962C8B-B14F-4D97-AF65-F5344CB8AC3E}">
        <p14:creationId xmlns:p14="http://schemas.microsoft.com/office/powerpoint/2010/main" val="4271227571"/>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5" r:id="rId3"/>
    <p:sldLayoutId id="2147483784" r:id="rId4"/>
    <p:sldLayoutId id="2147483786" r:id="rId5"/>
    <p:sldLayoutId id="2147483787" r:id="rId6"/>
  </p:sldLayoutIdLst>
  <p:timing>
    <p:tnLst>
      <p:par>
        <p:cTn id="1" dur="indefinite" restart="never" nodeType="tmRoot"/>
      </p:par>
    </p:tnLst>
  </p:timing>
  <p:hf sldNum="0" hdr="0" dt="0"/>
  <p:txStyles>
    <p:titleStyle>
      <a:lvl1pPr algn="r" defTabSz="914400" rtl="1" eaLnBrk="1" latinLnBrk="0" hangingPunct="1">
        <a:spcBef>
          <a:spcPct val="0"/>
        </a:spcBef>
        <a:buNone/>
        <a:defRPr sz="2800" b="1" kern="1200">
          <a:solidFill>
            <a:schemeClr val="tx2"/>
          </a:solidFill>
          <a:latin typeface="Traditional Arabic" panose="02020603050405020304" pitchFamily="18" charset="-78"/>
          <a:ea typeface="+mj-ea"/>
          <a:cs typeface="Traditional Arabic" panose="02020603050405020304" pitchFamily="18" charset="-78"/>
        </a:defRPr>
      </a:lvl1pPr>
    </p:titleStyle>
    <p:bodyStyle>
      <a:lvl1pPr marL="0" indent="0" algn="r" defTabSz="914400" rtl="1" eaLnBrk="1" latinLnBrk="0" hangingPunct="1">
        <a:spcBef>
          <a:spcPct val="20000"/>
        </a:spcBef>
        <a:buFont typeface="Arial" panose="020B0604020202020204" pitchFamily="34" charset="0"/>
        <a:buNone/>
        <a:defRPr sz="2200" kern="1200">
          <a:solidFill>
            <a:schemeClr val="tx1"/>
          </a:solidFill>
          <a:latin typeface="Traditional Arabic" panose="02020603050405020304" pitchFamily="18" charset="-78"/>
          <a:ea typeface="+mn-ea"/>
          <a:cs typeface="Traditional Arabic" panose="02020603050405020304" pitchFamily="18" charset="-78"/>
        </a:defRPr>
      </a:lvl1pPr>
      <a:lvl2pPr marL="742950" indent="-285750" algn="r" defTabSz="914400" rtl="1" eaLnBrk="1" latinLnBrk="0" hangingPunct="1">
        <a:spcBef>
          <a:spcPct val="20000"/>
        </a:spcBef>
        <a:buFont typeface="Arial" panose="020B0604020202020204" pitchFamily="34" charset="0"/>
        <a:buChar char="•"/>
        <a:defRPr sz="2200" kern="1200">
          <a:solidFill>
            <a:schemeClr val="tx1"/>
          </a:solidFill>
          <a:latin typeface="Traditional Arabic" panose="02020603050405020304" pitchFamily="18" charset="-78"/>
          <a:ea typeface="+mn-ea"/>
          <a:cs typeface="Traditional Arabic" panose="02020603050405020304" pitchFamily="18" charset="-78"/>
        </a:defRPr>
      </a:lvl2pPr>
      <a:lvl3pPr marL="1143000" indent="-228600" algn="r" defTabSz="914400" rtl="1" eaLnBrk="1" latinLnBrk="0" hangingPunct="1">
        <a:spcBef>
          <a:spcPct val="20000"/>
        </a:spcBef>
        <a:buFont typeface="Traditional Arabic" panose="02020603050405020304" pitchFamily="18" charset="-78"/>
        <a:buChar char="–"/>
        <a:defRPr sz="2200" kern="1200">
          <a:solidFill>
            <a:schemeClr val="tx1"/>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tmp"/><Relationship Id="rId7" Type="http://schemas.openxmlformats.org/officeDocument/2006/relationships/image" Target="../media/image10.tmp"/><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9.tmp"/><Relationship Id="rId5" Type="http://schemas.openxmlformats.org/officeDocument/2006/relationships/image" Target="../media/image8.tmp"/><Relationship Id="rId4" Type="http://schemas.openxmlformats.org/officeDocument/2006/relationships/image" Target="../media/image7.tmp"/></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13.jpe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4.tmp"/><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a:t>اسفير </a:t>
            </a:r>
            <a:r>
              <a:rPr lang="ar-SA" dirty="0" smtClean="0"/>
              <a:t>والدعوة</a:t>
            </a:r>
            <a:endParaRPr lang="ar-SA" dirty="0"/>
          </a:p>
        </p:txBody>
      </p:sp>
      <p:sp>
        <p:nvSpPr>
          <p:cNvPr id="3" name="Subtitle 2"/>
          <p:cNvSpPr>
            <a:spLocks noGrp="1"/>
          </p:cNvSpPr>
          <p:nvPr>
            <p:ph type="subTitle" idx="1"/>
          </p:nvPr>
        </p:nvSpPr>
        <p:spPr/>
        <p:txBody>
          <a:bodyPr>
            <a:normAutofit/>
          </a:bodyPr>
          <a:lstStyle/>
          <a:p>
            <a:pPr>
              <a:lnSpc>
                <a:spcPct val="80000"/>
              </a:lnSpc>
            </a:pPr>
            <a:r>
              <a:rPr lang="ar-SA" sz="4400" dirty="0"/>
              <a:t>كيف يمكنك استخدام اسفير </a:t>
            </a:r>
          </a:p>
          <a:p>
            <a:pPr>
              <a:lnSpc>
                <a:spcPct val="80000"/>
              </a:lnSpc>
            </a:pPr>
            <a:r>
              <a:rPr lang="ar-SA" sz="4400" dirty="0"/>
              <a:t>في الدعوة </a:t>
            </a:r>
            <a:r>
              <a:rPr lang="ar-AE" sz="4400" dirty="0" smtClean="0"/>
              <a:t>ل</a:t>
            </a:r>
            <a:r>
              <a:rPr lang="ar-SA" sz="4400" dirty="0" smtClean="0"/>
              <a:t>لعمل </a:t>
            </a:r>
            <a:r>
              <a:rPr lang="ar-SA" sz="4400" dirty="0" smtClean="0"/>
              <a:t>الإنساني</a:t>
            </a:r>
            <a:r>
              <a:rPr lang="ar-TN" sz="4400" dirty="0"/>
              <a:t>؟</a:t>
            </a:r>
            <a:endParaRPr lang="ar-SA" sz="4400" dirty="0"/>
          </a:p>
        </p:txBody>
      </p:sp>
      <p:sp>
        <p:nvSpPr>
          <p:cNvPr id="4" name="TextBox 3"/>
          <p:cNvSpPr txBox="1"/>
          <p:nvPr/>
        </p:nvSpPr>
        <p:spPr>
          <a:xfrm>
            <a:off x="2843808" y="6165304"/>
            <a:ext cx="5760640" cy="338554"/>
          </a:xfrm>
          <a:prstGeom prst="rect">
            <a:avLst/>
          </a:prstGeom>
          <a:noFill/>
        </p:spPr>
        <p:txBody>
          <a:bodyPr wrap="square" rtlCol="0">
            <a:spAutoFit/>
          </a:bodyPr>
          <a:lstStyle/>
          <a:p>
            <a:pPr algn="r" rtl="1"/>
            <a:r>
              <a:rPr lang="ar-SA" sz="1600" b="1" dirty="0">
                <a:solidFill>
                  <a:schemeClr val="bg1"/>
                </a:solidFill>
                <a:latin typeface="Traditional Arabic" panose="02020603050405020304" pitchFamily="18" charset="-78"/>
                <a:cs typeface="Traditional Arabic" panose="02020603050405020304" pitchFamily="18" charset="-78"/>
              </a:rPr>
              <a:t>الجزء </a:t>
            </a:r>
            <a:r>
              <a:rPr lang="ar-TN" sz="1600" b="1" dirty="0" smtClean="0">
                <a:solidFill>
                  <a:schemeClr val="bg1"/>
                </a:solidFill>
                <a:latin typeface="Traditional Arabic" panose="02020603050405020304" pitchFamily="18" charset="-78"/>
                <a:cs typeface="Traditional Arabic" panose="02020603050405020304" pitchFamily="18" charset="-78"/>
              </a:rPr>
              <a:t>"ب"</a:t>
            </a:r>
            <a:r>
              <a:rPr lang="ar-TN" sz="1600" b="1" dirty="0" smtClean="0">
                <a:solidFill>
                  <a:schemeClr val="bg1"/>
                </a:solidFill>
                <a:latin typeface="Traditional Arabic" panose="02020603050405020304" pitchFamily="18" charset="-78"/>
                <a:cs typeface="Traditional Arabic" panose="02020603050405020304" pitchFamily="18" charset="-78"/>
              </a:rPr>
              <a:t> 6: </a:t>
            </a:r>
            <a:r>
              <a:rPr lang="ar-TN" sz="1600" b="1" dirty="0" err="1" smtClean="0">
                <a:solidFill>
                  <a:schemeClr val="bg1"/>
                </a:solidFill>
                <a:latin typeface="Traditional Arabic" panose="02020603050405020304" pitchFamily="18" charset="-78"/>
                <a:cs typeface="Traditional Arabic" panose="02020603050405020304" pitchFamily="18" charset="-78"/>
              </a:rPr>
              <a:t>اسفير</a:t>
            </a:r>
            <a:r>
              <a:rPr lang="ar-TN" sz="1600" b="1" dirty="0" smtClean="0">
                <a:solidFill>
                  <a:schemeClr val="bg1"/>
                </a:solidFill>
                <a:latin typeface="Traditional Arabic" panose="02020603050405020304" pitchFamily="18" charset="-78"/>
                <a:cs typeface="Traditional Arabic" panose="02020603050405020304" pitchFamily="18" charset="-78"/>
              </a:rPr>
              <a:t> والدعوة </a:t>
            </a:r>
            <a:r>
              <a:rPr lang="ar-SA" sz="1600" b="1" dirty="0" smtClean="0">
                <a:solidFill>
                  <a:schemeClr val="bg1"/>
                </a:solidFill>
                <a:latin typeface="Traditional Arabic" panose="02020603050405020304" pitchFamily="18" charset="-78"/>
                <a:cs typeface="Traditional Arabic" panose="02020603050405020304" pitchFamily="18" charset="-78"/>
              </a:rPr>
              <a:t>- </a:t>
            </a:r>
            <a:r>
              <a:rPr lang="ar-SA" sz="1600" b="1" dirty="0">
                <a:solidFill>
                  <a:schemeClr val="bg1"/>
                </a:solidFill>
                <a:latin typeface="Traditional Arabic" panose="02020603050405020304" pitchFamily="18" charset="-78"/>
                <a:cs typeface="Traditional Arabic" panose="02020603050405020304" pitchFamily="18" charset="-78"/>
              </a:rPr>
              <a:t>مجموعة </a:t>
            </a:r>
            <a:r>
              <a:rPr lang="ar-SA" sz="1600" b="1" dirty="0" err="1">
                <a:solidFill>
                  <a:schemeClr val="bg1"/>
                </a:solidFill>
                <a:latin typeface="Traditional Arabic" panose="02020603050405020304" pitchFamily="18" charset="-78"/>
                <a:cs typeface="Traditional Arabic" panose="02020603050405020304" pitchFamily="18" charset="-78"/>
              </a:rPr>
              <a:t>اسفير</a:t>
            </a:r>
            <a:r>
              <a:rPr lang="ar-SA" sz="1600" b="1" dirty="0">
                <a:solidFill>
                  <a:schemeClr val="bg1"/>
                </a:solidFill>
                <a:latin typeface="Traditional Arabic" panose="02020603050405020304" pitchFamily="18" charset="-78"/>
                <a:cs typeface="Traditional Arabic" panose="02020603050405020304" pitchFamily="18" charset="-78"/>
              </a:rPr>
              <a:t> التدريبية </a:t>
            </a:r>
            <a:r>
              <a:rPr lang="ar-TN" sz="1600" b="1" dirty="0" smtClean="0">
                <a:solidFill>
                  <a:schemeClr val="bg1"/>
                </a:solidFill>
                <a:latin typeface="Traditional Arabic" panose="02020603050405020304" pitchFamily="18" charset="-78"/>
                <a:cs typeface="Traditional Arabic" panose="02020603050405020304" pitchFamily="18" charset="-78"/>
              </a:rPr>
              <a:t> </a:t>
            </a:r>
            <a:r>
              <a:rPr lang="ar-SA" sz="1600" b="1" dirty="0" smtClean="0">
                <a:solidFill>
                  <a:schemeClr val="bg1"/>
                </a:solidFill>
                <a:latin typeface="Traditional Arabic" panose="02020603050405020304" pitchFamily="18" charset="-78"/>
                <a:cs typeface="Traditional Arabic" panose="02020603050405020304" pitchFamily="18" charset="-78"/>
              </a:rPr>
              <a:t>2015</a:t>
            </a:r>
            <a:endParaRPr lang="ar-SA" sz="16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147352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ar-SA"/>
              <a:t>ما المقصود بالدعوة في المجال الإنساني</a:t>
            </a:r>
          </a:p>
        </p:txBody>
      </p:sp>
      <p:sp>
        <p:nvSpPr>
          <p:cNvPr id="4" name="Content Placeholder 3"/>
          <p:cNvSpPr>
            <a:spLocks noGrp="1"/>
          </p:cNvSpPr>
          <p:nvPr>
            <p:ph idx="1"/>
          </p:nvPr>
        </p:nvSpPr>
        <p:spPr>
          <a:xfrm>
            <a:off x="457200" y="1369242"/>
            <a:ext cx="8229600" cy="496880"/>
          </a:xfrm>
        </p:spPr>
        <p:txBody>
          <a:bodyPr/>
          <a:lstStyle/>
          <a:p>
            <a:r>
              <a:rPr lang="ar-SA"/>
              <a:t>جميع جهود الدعوة الإنسانية لها نفس الهدف </a:t>
            </a:r>
            <a:r>
              <a:rPr lang="ar-SA" smtClean="0"/>
              <a:t>الشامل</a:t>
            </a:r>
          </a:p>
        </p:txBody>
      </p:sp>
      <p:sp>
        <p:nvSpPr>
          <p:cNvPr id="2" name="Footer Placeholder 1"/>
          <p:cNvSpPr>
            <a:spLocks noGrp="1"/>
          </p:cNvSpPr>
          <p:nvPr>
            <p:ph type="ftr" sz="quarter" idx="3"/>
          </p:nvPr>
        </p:nvSpPr>
        <p:spPr/>
        <p:txBody>
          <a:bodyPr/>
          <a:lstStyle/>
          <a:p>
            <a:pPr rtl="1"/>
            <a:r>
              <a:rPr lang="ar-SA" dirty="0" err="1" smtClean="0"/>
              <a:t>االجزء</a:t>
            </a:r>
            <a:r>
              <a:rPr lang="ar-SA" dirty="0" smtClean="0"/>
              <a:t> "ب" 6- مجموعة </a:t>
            </a:r>
            <a:r>
              <a:rPr lang="ar-SA" dirty="0" err="1" smtClean="0"/>
              <a:t>اسفير</a:t>
            </a:r>
            <a:r>
              <a:rPr lang="ar-SA" dirty="0" smtClean="0"/>
              <a:t> التدريبية</a:t>
            </a:r>
            <a:r>
              <a:rPr lang="ar-TN" dirty="0" smtClean="0"/>
              <a:t>  2015</a:t>
            </a:r>
            <a:r>
              <a:rPr lang="ar-SA" dirty="0" smtClean="0"/>
              <a:t>  </a:t>
            </a:r>
            <a:endParaRPr lang="fr-CH" dirty="0"/>
          </a:p>
        </p:txBody>
      </p:sp>
      <p:sp>
        <p:nvSpPr>
          <p:cNvPr id="5" name="5-Point Star 4"/>
          <p:cNvSpPr/>
          <p:nvPr/>
        </p:nvSpPr>
        <p:spPr>
          <a:xfrm>
            <a:off x="2108314" y="1829299"/>
            <a:ext cx="4933461" cy="4015153"/>
          </a:xfrm>
          <a:prstGeom prst="star5">
            <a:avLst>
              <a:gd name="adj" fmla="val 27884"/>
              <a:gd name="hf" fmla="val 105146"/>
              <a:gd name="vf" fmla="val 110557"/>
            </a:avLst>
          </a:prstGeom>
          <a:solidFill>
            <a:schemeClr val="accent5">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Content Placeholder 2"/>
          <p:cNvSpPr txBox="1">
            <a:spLocks/>
          </p:cNvSpPr>
          <p:nvPr/>
        </p:nvSpPr>
        <p:spPr>
          <a:xfrm>
            <a:off x="2728588" y="3360589"/>
            <a:ext cx="3692913" cy="1101866"/>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ar-AE" sz="7200" b="1" dirty="0" smtClean="0">
                <a:solidFill>
                  <a:srgbClr val="FF0000"/>
                </a:solidFill>
                <a:latin typeface="Traditional Arabic" panose="02020603050405020304" pitchFamily="18" charset="-78"/>
                <a:cs typeface="Traditional Arabic" panose="02020603050405020304" pitchFamily="18" charset="-78"/>
              </a:rPr>
              <a:t>التغيير</a:t>
            </a:r>
            <a:endParaRPr lang="en-GB" sz="7200" b="1" dirty="0">
              <a:solidFill>
                <a:srgbClr val="FF0000"/>
              </a:solidFill>
              <a:latin typeface="Traditional Arabic" panose="02020603050405020304" pitchFamily="18" charset="-78"/>
              <a:cs typeface="Traditional Arabic" panose="02020603050405020304" pitchFamily="18" charset="-78"/>
            </a:endParaRPr>
          </a:p>
        </p:txBody>
      </p:sp>
      <p:sp>
        <p:nvSpPr>
          <p:cNvPr id="7" name="Content Placeholder 2"/>
          <p:cNvSpPr txBox="1">
            <a:spLocks/>
          </p:cNvSpPr>
          <p:nvPr/>
        </p:nvSpPr>
        <p:spPr>
          <a:xfrm>
            <a:off x="7181625" y="5562573"/>
            <a:ext cx="1542508" cy="349635"/>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AE" sz="1200" i="1" dirty="0" smtClean="0">
                <a:latin typeface="Traditional Arabic" panose="02020603050405020304" pitchFamily="18" charset="-78"/>
                <a:cs typeface="Traditional Arabic" panose="02020603050405020304" pitchFamily="18" charset="-78"/>
              </a:rPr>
              <a:t>مكتب </a:t>
            </a:r>
            <a:r>
              <a:rPr lang="ar-AE" sz="1200" i="1" dirty="0">
                <a:latin typeface="Traditional Arabic" panose="02020603050405020304" pitchFamily="18" charset="-78"/>
                <a:cs typeface="Traditional Arabic" panose="02020603050405020304" pitchFamily="18" charset="-78"/>
              </a:rPr>
              <a:t>تنسيق الشؤون الإنسانية </a:t>
            </a:r>
            <a:endParaRPr lang="en-GB" sz="1200" i="1"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7776347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يمكن أن تعمل الدعوة على مستويين</a:t>
            </a:r>
          </a:p>
        </p:txBody>
      </p:sp>
      <p:pic>
        <p:nvPicPr>
          <p:cNvPr id="10" name="Picture 9" descr="Screen Clipping"/>
          <p:cNvPicPr>
            <a:picLocks noChangeAspect="1"/>
          </p:cNvPicPr>
          <p:nvPr/>
        </p:nvPicPr>
        <p:blipFill rotWithShape="1">
          <a:blip r:embed="rId3">
            <a:extLst>
              <a:ext uri="{28A0092B-C50C-407E-A947-70E740481C1C}">
                <a14:useLocalDpi xmlns:a14="http://schemas.microsoft.com/office/drawing/2010/main" val="0"/>
              </a:ext>
            </a:extLst>
          </a:blip>
          <a:srcRect b="83409"/>
          <a:stretch/>
        </p:blipFill>
        <p:spPr>
          <a:xfrm>
            <a:off x="1049156" y="1264558"/>
            <a:ext cx="6991564" cy="777602"/>
          </a:xfrm>
          <a:prstGeom prst="rect">
            <a:avLst/>
          </a:prstGeom>
        </p:spPr>
      </p:pic>
      <p:pic>
        <p:nvPicPr>
          <p:cNvPr id="13" name="Picture 12"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156" y="1264558"/>
            <a:ext cx="6973273" cy="2226875"/>
          </a:xfrm>
          <a:prstGeom prst="rect">
            <a:avLst/>
          </a:prstGeom>
        </p:spPr>
      </p:pic>
      <p:pic>
        <p:nvPicPr>
          <p:cNvPr id="14" name="Picture 13"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9156" y="1264558"/>
            <a:ext cx="6982418" cy="3315163"/>
          </a:xfrm>
          <a:prstGeom prst="rect">
            <a:avLst/>
          </a:prstGeom>
        </p:spPr>
      </p:pic>
      <p:pic>
        <p:nvPicPr>
          <p:cNvPr id="15" name="Picture 14" descr="Screen Clippi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49156" y="1264558"/>
            <a:ext cx="6964128" cy="3694692"/>
          </a:xfrm>
          <a:prstGeom prst="rect">
            <a:avLst/>
          </a:prstGeom>
        </p:spPr>
      </p:pic>
      <p:pic>
        <p:nvPicPr>
          <p:cNvPr id="16" name="Picture 15" descr="Screen Clippi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9156" y="1264558"/>
            <a:ext cx="6968700" cy="4659518"/>
          </a:xfrm>
          <a:prstGeom prst="rect">
            <a:avLst/>
          </a:prstGeom>
        </p:spPr>
      </p:pic>
      <p:sp>
        <p:nvSpPr>
          <p:cNvPr id="9" name="Footer Placeholder 1"/>
          <p:cNvSpPr>
            <a:spLocks noGrp="1"/>
          </p:cNvSpPr>
          <p:nvPr>
            <p:ph type="ftr" sz="quarter" idx="3"/>
          </p:nvPr>
        </p:nvSpPr>
        <p:spPr>
          <a:xfrm>
            <a:off x="4139953" y="6329599"/>
            <a:ext cx="4546848" cy="365125"/>
          </a:xfrm>
        </p:spPr>
        <p:txBody>
          <a:bodyPr/>
          <a:lstStyle/>
          <a:p>
            <a:pPr rtl="1"/>
            <a:r>
              <a:rPr lang="ar-SA" dirty="0" err="1" smtClean="0"/>
              <a:t>االجزء</a:t>
            </a:r>
            <a:r>
              <a:rPr lang="ar-SA" dirty="0" smtClean="0"/>
              <a:t> "ب" 6- مجموعة </a:t>
            </a:r>
            <a:r>
              <a:rPr lang="ar-SA" dirty="0" err="1" smtClean="0"/>
              <a:t>اسفير</a:t>
            </a:r>
            <a:r>
              <a:rPr lang="ar-SA" dirty="0" smtClean="0"/>
              <a:t> التدريبية</a:t>
            </a:r>
            <a:r>
              <a:rPr lang="ar-TN" dirty="0" smtClean="0"/>
              <a:t>  2015</a:t>
            </a:r>
            <a:r>
              <a:rPr lang="ar-SA" dirty="0" smtClean="0"/>
              <a:t>  </a:t>
            </a:r>
            <a:endParaRPr lang="fr-CH" dirty="0"/>
          </a:p>
        </p:txBody>
      </p:sp>
    </p:spTree>
    <p:extLst>
      <p:ext uri="{BB962C8B-B14F-4D97-AF65-F5344CB8AC3E}">
        <p14:creationId xmlns:p14="http://schemas.microsoft.com/office/powerpoint/2010/main" val="3035433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3582" y="1296170"/>
            <a:ext cx="3215921" cy="4635526"/>
          </a:xfrm>
          <a:prstGeom prst="rect">
            <a:avLst/>
          </a:prstGeom>
        </p:spPr>
      </p:pic>
      <p:sp>
        <p:nvSpPr>
          <p:cNvPr id="2" name="Title 1"/>
          <p:cNvSpPr>
            <a:spLocks noGrp="1"/>
          </p:cNvSpPr>
          <p:nvPr>
            <p:ph type="title"/>
          </p:nvPr>
        </p:nvSpPr>
        <p:spPr/>
        <p:txBody>
          <a:bodyPr/>
          <a:lstStyle/>
          <a:p>
            <a:r>
              <a:rPr lang="ar-SA"/>
              <a:t>يمكن استخدام اسفير في الدعوة وضمان احترام حقوق السكان المتضررين</a:t>
            </a:r>
          </a:p>
        </p:txBody>
      </p:sp>
      <p:pic>
        <p:nvPicPr>
          <p:cNvPr id="11" name="Picture 10" descr="Derenne.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201" y="2712057"/>
            <a:ext cx="2102203" cy="1487309"/>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90175" y="2712057"/>
            <a:ext cx="2096626" cy="1487309"/>
          </a:xfrm>
          <a:prstGeom prst="rect">
            <a:avLst/>
          </a:prstGeom>
        </p:spPr>
      </p:pic>
      <p:sp>
        <p:nvSpPr>
          <p:cNvPr id="3" name="TextBox 2"/>
          <p:cNvSpPr txBox="1"/>
          <p:nvPr/>
        </p:nvSpPr>
        <p:spPr>
          <a:xfrm>
            <a:off x="2752910" y="1852489"/>
            <a:ext cx="1073020" cy="461665"/>
          </a:xfrm>
          <a:prstGeom prst="rect">
            <a:avLst/>
          </a:prstGeom>
          <a:noFill/>
        </p:spPr>
        <p:txBody>
          <a:bodyPr wrap="square" rtlCol="1">
            <a:spAutoFit/>
          </a:bodyPr>
          <a:lstStyle/>
          <a:p>
            <a:pPr algn="ctr" rtl="1"/>
            <a:r>
              <a:rPr lang="ar-SA" sz="2400" b="1">
                <a:solidFill>
                  <a:schemeClr val="tx2"/>
                </a:solidFill>
              </a:rPr>
              <a:t>الحماية</a:t>
            </a:r>
          </a:p>
        </p:txBody>
      </p:sp>
      <p:sp>
        <p:nvSpPr>
          <p:cNvPr id="8" name="TextBox 7"/>
          <p:cNvSpPr txBox="1"/>
          <p:nvPr/>
        </p:nvSpPr>
        <p:spPr>
          <a:xfrm>
            <a:off x="5673392" y="1852489"/>
            <a:ext cx="1073020" cy="461665"/>
          </a:xfrm>
          <a:prstGeom prst="rect">
            <a:avLst/>
          </a:prstGeom>
          <a:noFill/>
        </p:spPr>
        <p:txBody>
          <a:bodyPr wrap="square" rtlCol="1">
            <a:spAutoFit/>
          </a:bodyPr>
          <a:lstStyle/>
          <a:p>
            <a:pPr algn="ctr" rtl="1"/>
            <a:r>
              <a:rPr lang="ar-SA" sz="2400" b="1">
                <a:solidFill>
                  <a:schemeClr val="tx2"/>
                </a:solidFill>
              </a:rPr>
              <a:t>المساعدة</a:t>
            </a:r>
          </a:p>
        </p:txBody>
      </p:sp>
      <p:sp>
        <p:nvSpPr>
          <p:cNvPr id="9" name="TextBox 8"/>
          <p:cNvSpPr txBox="1"/>
          <p:nvPr/>
        </p:nvSpPr>
        <p:spPr>
          <a:xfrm>
            <a:off x="4743611" y="3198604"/>
            <a:ext cx="536510" cy="447815"/>
          </a:xfrm>
          <a:prstGeom prst="rect">
            <a:avLst/>
          </a:prstGeom>
          <a:noFill/>
        </p:spPr>
        <p:txBody>
          <a:bodyPr wrap="square" rtlCol="1">
            <a:spAutoFit/>
          </a:bodyPr>
          <a:lstStyle/>
          <a:p>
            <a:pPr algn="ctr" rtl="1">
              <a:lnSpc>
                <a:spcPct val="80000"/>
              </a:lnSpc>
            </a:pPr>
            <a:r>
              <a:rPr lang="ar-SA" sz="1400" b="1">
                <a:solidFill>
                  <a:schemeClr val="bg1"/>
                </a:solidFill>
              </a:rPr>
              <a:t>كرامة الناس</a:t>
            </a:r>
          </a:p>
        </p:txBody>
      </p:sp>
      <p:sp>
        <p:nvSpPr>
          <p:cNvPr id="13" name="Footer Placeholder 1"/>
          <p:cNvSpPr>
            <a:spLocks noGrp="1"/>
          </p:cNvSpPr>
          <p:nvPr>
            <p:ph type="ftr" sz="quarter" idx="3"/>
          </p:nvPr>
        </p:nvSpPr>
        <p:spPr>
          <a:xfrm>
            <a:off x="4139953" y="6329599"/>
            <a:ext cx="4546848" cy="365125"/>
          </a:xfrm>
        </p:spPr>
        <p:txBody>
          <a:bodyPr/>
          <a:lstStyle/>
          <a:p>
            <a:pPr rtl="1"/>
            <a:r>
              <a:rPr lang="ar-SA" dirty="0" err="1" smtClean="0"/>
              <a:t>االجزء</a:t>
            </a:r>
            <a:r>
              <a:rPr lang="ar-SA" dirty="0" smtClean="0"/>
              <a:t> "ب" 6- مجموعة </a:t>
            </a:r>
            <a:r>
              <a:rPr lang="ar-SA" dirty="0" err="1" smtClean="0"/>
              <a:t>اسفير</a:t>
            </a:r>
            <a:r>
              <a:rPr lang="ar-SA" dirty="0" smtClean="0"/>
              <a:t> التدريبية</a:t>
            </a:r>
            <a:r>
              <a:rPr lang="ar-TN" dirty="0" smtClean="0"/>
              <a:t>  2015</a:t>
            </a:r>
            <a:r>
              <a:rPr lang="ar-SA" dirty="0" smtClean="0"/>
              <a:t>  </a:t>
            </a:r>
            <a:endParaRPr lang="fr-CH" dirty="0"/>
          </a:p>
        </p:txBody>
      </p:sp>
    </p:spTree>
    <p:extLst>
      <p:ext uri="{BB962C8B-B14F-4D97-AF65-F5344CB8AC3E}">
        <p14:creationId xmlns:p14="http://schemas.microsoft.com/office/powerpoint/2010/main" val="4386226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استخدام نهج اسفير القائم على الحقوق في الدعوة</a:t>
            </a:r>
          </a:p>
        </p:txBody>
      </p:sp>
      <p:pic>
        <p:nvPicPr>
          <p:cNvPr id="5" name="Picture 4"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4123" y="1397918"/>
            <a:ext cx="6768752" cy="3969199"/>
          </a:xfrm>
          <a:prstGeom prst="rect">
            <a:avLst/>
          </a:prstGeom>
        </p:spPr>
      </p:pic>
      <p:sp>
        <p:nvSpPr>
          <p:cNvPr id="6" name="Footer Placeholder 1"/>
          <p:cNvSpPr>
            <a:spLocks noGrp="1"/>
          </p:cNvSpPr>
          <p:nvPr>
            <p:ph type="ftr" sz="quarter" idx="3"/>
          </p:nvPr>
        </p:nvSpPr>
        <p:spPr>
          <a:xfrm>
            <a:off x="4139953" y="6329599"/>
            <a:ext cx="4546848" cy="365125"/>
          </a:xfrm>
        </p:spPr>
        <p:txBody>
          <a:bodyPr/>
          <a:lstStyle/>
          <a:p>
            <a:pPr rtl="1"/>
            <a:r>
              <a:rPr lang="ar-SA" dirty="0" err="1" smtClean="0"/>
              <a:t>االجزء</a:t>
            </a:r>
            <a:r>
              <a:rPr lang="ar-SA" dirty="0" smtClean="0"/>
              <a:t> "ب" 6- مجموعة </a:t>
            </a:r>
            <a:r>
              <a:rPr lang="ar-SA" dirty="0" err="1" smtClean="0"/>
              <a:t>اسفير</a:t>
            </a:r>
            <a:r>
              <a:rPr lang="ar-SA" dirty="0" smtClean="0"/>
              <a:t> التدريبية</a:t>
            </a:r>
            <a:r>
              <a:rPr lang="ar-TN" dirty="0" smtClean="0"/>
              <a:t>  2015</a:t>
            </a:r>
            <a:r>
              <a:rPr lang="ar-SA" dirty="0" smtClean="0"/>
              <a:t>  </a:t>
            </a:r>
            <a:endParaRPr lang="fr-CH" dirty="0"/>
          </a:p>
        </p:txBody>
      </p:sp>
    </p:spTree>
    <p:extLst>
      <p:ext uri="{BB962C8B-B14F-4D97-AF65-F5344CB8AC3E}">
        <p14:creationId xmlns:p14="http://schemas.microsoft.com/office/powerpoint/2010/main" val="23442396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دراسة حالة: استخدام اسفير في </a:t>
            </a:r>
            <a:r>
              <a:rPr lang="ar-AE" dirty="0" smtClean="0"/>
              <a:t>الدعوة ل</a:t>
            </a:r>
            <a:r>
              <a:rPr lang="ar-SA" dirty="0" smtClean="0"/>
              <a:t>قضايا </a:t>
            </a:r>
            <a:r>
              <a:rPr lang="ar-SA" dirty="0"/>
              <a:t>الحماية – الجزء 1</a:t>
            </a:r>
          </a:p>
        </p:txBody>
      </p:sp>
      <p:sp>
        <p:nvSpPr>
          <p:cNvPr id="3" name="Content Placeholder 2"/>
          <p:cNvSpPr>
            <a:spLocks noGrp="1"/>
          </p:cNvSpPr>
          <p:nvPr>
            <p:ph idx="1"/>
          </p:nvPr>
        </p:nvSpPr>
        <p:spPr>
          <a:xfrm>
            <a:off x="2276668" y="1369242"/>
            <a:ext cx="6410131" cy="4785722"/>
          </a:xfrm>
        </p:spPr>
        <p:txBody>
          <a:bodyPr/>
          <a:lstStyle/>
          <a:p>
            <a:r>
              <a:rPr lang="ar-SA" dirty="0"/>
              <a:t> تم تقسيمكم إلى 4 فرق:</a:t>
            </a:r>
          </a:p>
          <a:p>
            <a:pPr lvl="1"/>
            <a:r>
              <a:rPr lang="ar-SA" dirty="0"/>
              <a:t>اقرأ السيناريو</a:t>
            </a:r>
          </a:p>
          <a:p>
            <a:pPr lvl="1"/>
            <a:r>
              <a:rPr lang="ar-SA" dirty="0"/>
              <a:t>في فريقك، استخدم دليل اسفير لمعرفة الأجزاء التي يمكن أن تُستخدم في إعداد رسائل الدعوة. سجلها في دفتر ملاحظاتك.</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90880"/>
            <a:ext cx="1034043" cy="900000"/>
          </a:xfrm>
          <a:prstGeom prst="rect">
            <a:avLst/>
          </a:prstGeom>
        </p:spPr>
      </p:pic>
      <p:sp>
        <p:nvSpPr>
          <p:cNvPr id="6" name="Footer Placeholder 1"/>
          <p:cNvSpPr>
            <a:spLocks noGrp="1"/>
          </p:cNvSpPr>
          <p:nvPr>
            <p:ph type="ftr" sz="quarter" idx="3"/>
          </p:nvPr>
        </p:nvSpPr>
        <p:spPr>
          <a:xfrm>
            <a:off x="4139953" y="6329599"/>
            <a:ext cx="4546848" cy="365125"/>
          </a:xfrm>
        </p:spPr>
        <p:txBody>
          <a:bodyPr/>
          <a:lstStyle/>
          <a:p>
            <a:pPr rtl="1"/>
            <a:r>
              <a:rPr lang="ar-SA" dirty="0" err="1" smtClean="0"/>
              <a:t>االجزء</a:t>
            </a:r>
            <a:r>
              <a:rPr lang="ar-SA" dirty="0" smtClean="0"/>
              <a:t> "ب" 6- مجموعة </a:t>
            </a:r>
            <a:r>
              <a:rPr lang="ar-SA" dirty="0" err="1" smtClean="0"/>
              <a:t>اسفير</a:t>
            </a:r>
            <a:r>
              <a:rPr lang="ar-SA" dirty="0" smtClean="0"/>
              <a:t> التدريبية</a:t>
            </a:r>
            <a:r>
              <a:rPr lang="ar-TN" dirty="0" smtClean="0"/>
              <a:t>  2015</a:t>
            </a:r>
            <a:r>
              <a:rPr lang="ar-SA" dirty="0" smtClean="0"/>
              <a:t>  </a:t>
            </a:r>
            <a:endParaRPr lang="fr-CH" dirty="0"/>
          </a:p>
        </p:txBody>
      </p:sp>
    </p:spTree>
    <p:extLst>
      <p:ext uri="{BB962C8B-B14F-4D97-AF65-F5344CB8AC3E}">
        <p14:creationId xmlns:p14="http://schemas.microsoft.com/office/powerpoint/2010/main" val="2140909745"/>
      </p:ext>
    </p:extLst>
  </p:cSld>
  <p:clrMapOvr>
    <a:masterClrMapping/>
  </p:clrMapOvr>
</p:sld>
</file>

<file path=ppt/theme/theme1.xml><?xml version="1.0" encoding="utf-8"?>
<a:theme xmlns:a="http://schemas.openxmlformats.org/drawingml/2006/main" name="Speher Arabic ppt theme">
  <a:themeElements>
    <a:clrScheme name="Sphere Arabic">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Custom 1">
      <a:majorFont>
        <a:latin typeface="Traditional Arabic"/>
        <a:ea typeface=""/>
        <a:cs typeface="Traditional Arabic"/>
      </a:majorFont>
      <a:minorFont>
        <a:latin typeface="Traditional Arabic"/>
        <a:ea typeface=""/>
        <a:cs typeface="Traditional Arab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Speher Arabic ppt theme" id="{E8BFA150-2B5B-48C8-8981-66A7178BA1E8}" vid="{5FA11942-FBDE-4059-82D6-9E5DA248BAA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Speher Arabic ppt theme</Template>
  <TotalTime>129</TotalTime>
  <Words>722</Words>
  <Application>Microsoft Office PowerPoint</Application>
  <PresentationFormat>On-screen Show (4:3)</PresentationFormat>
  <Paragraphs>46</Paragraphs>
  <Slides>6</Slides>
  <Notes>5</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Speher Arabic ppt theme</vt:lpstr>
      <vt:lpstr>اسفير والدعوة</vt:lpstr>
      <vt:lpstr>ما المقصود بالدعوة في المجال الإنساني</vt:lpstr>
      <vt:lpstr>يمكن أن تعمل الدعوة على مستويين</vt:lpstr>
      <vt:lpstr>يمكن استخدام اسفير في الدعوة وضمان احترام حقوق السكان المتضررين</vt:lpstr>
      <vt:lpstr>استخدام نهج اسفير القائم على الحقوق في الدعوة</vt:lpstr>
      <vt:lpstr>دراسة حالة: استخدام اسفير في الدعوة لقضايا الحماية – الجزء 1</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2015-04-13T14:23:17Z</dcterms:created>
  <dcterms:modified xsi:type="dcterms:W3CDTF">2015-05-25T12:06:27Z</dcterms:modified>
</cp:coreProperties>
</file>